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2"/>
  </p:notesMasterIdLst>
  <p:handoutMasterIdLst>
    <p:handoutMasterId r:id="rId13"/>
  </p:handoutMasterIdLst>
  <p:sldIdLst>
    <p:sldId id="256" r:id="rId3"/>
    <p:sldId id="601" r:id="rId4"/>
    <p:sldId id="602" r:id="rId5"/>
    <p:sldId id="286" r:id="rId6"/>
    <p:sldId id="325" r:id="rId7"/>
    <p:sldId id="326" r:id="rId8"/>
    <p:sldId id="327" r:id="rId9"/>
    <p:sldId id="328" r:id="rId10"/>
    <p:sldId id="596" r:id="rId11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hard Lidh" initials="RL" lastIdx="1" clrIdx="0">
    <p:extLst>
      <p:ext uri="{19B8F6BF-5375-455C-9EA6-DF929625EA0E}">
        <p15:presenceInfo xmlns:p15="http://schemas.microsoft.com/office/powerpoint/2012/main" userId="5082f47a458d087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F567A4A-7F17-80E3-C490-C733B13245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(318)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98D354-AE17-7FF8-053F-4637E3C501B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7/20/2022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7FBCE8-D2B9-456A-82BF-F162A97559F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48B9AF-1607-0A27-6F18-0ED9E015AFC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297DB2B6-C03B-4CE1-B758-25E83973E252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95477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The Life Of Christ (318)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7/20/2022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BF015A24-E743-4A5A-ACFC-627ECA0B5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34537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8C78C4-33BC-4730-B82D-6408FEBCAB66}" type="datetime1">
              <a:rPr lang="en-US" smtClean="0"/>
              <a:pPr/>
              <a:t>7/25/2022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BBBBB4-4022-427B-9D6F-D8642599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300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1F19-38BB-4C5A-A065-43862892B394}" type="datetime1">
              <a:rPr lang="en-US" smtClean="0">
                <a:solidFill>
                  <a:prstClr val="black"/>
                </a:solidFill>
              </a:rPr>
              <a:pPr/>
              <a:t>7/25/2022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544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7041-E503-40F5-9775-5962F9795F2E}" type="datetime1">
              <a:rPr lang="en-US" smtClean="0">
                <a:solidFill>
                  <a:prstClr val="black"/>
                </a:solidFill>
              </a:rPr>
              <a:pPr/>
              <a:t>7/25/2022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353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7364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0736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7520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54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5204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3830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3871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302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B6330-D8DA-43C1-B4F9-B4DD4149E6BA}" type="datetime1">
              <a:rPr lang="en-US" smtClean="0">
                <a:solidFill>
                  <a:prstClr val="black"/>
                </a:solidFill>
              </a:rPr>
              <a:pPr/>
              <a:t>7/25/2022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27042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093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7197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159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AE74-005F-4F64-9A5A-32B8A61DB5BF}" type="datetime1">
              <a:rPr lang="en-US" smtClean="0">
                <a:solidFill>
                  <a:prstClr val="white"/>
                </a:solidFill>
              </a:rPr>
              <a:pPr/>
              <a:t>7/25/2022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2127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0AC0-6A44-4376-B2E1-2173DF260023}" type="datetime1">
              <a:rPr lang="en-US" smtClean="0">
                <a:solidFill>
                  <a:prstClr val="white"/>
                </a:solidFill>
              </a:rPr>
              <a:pPr/>
              <a:t>7/25/2022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194621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2A05-7120-49B7-921B-384341A47822}" type="datetime1">
              <a:rPr lang="en-US" smtClean="0">
                <a:solidFill>
                  <a:prstClr val="black"/>
                </a:solidFill>
              </a:rPr>
              <a:pPr/>
              <a:t>7/25/2022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0200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6CEA-55BF-4CC1-AFBA-9A0696F20DEC}" type="datetime1">
              <a:rPr lang="en-US" smtClean="0">
                <a:solidFill>
                  <a:prstClr val="white"/>
                </a:solidFill>
              </a:rPr>
              <a:pPr/>
              <a:t>7/25/2022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693422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25E2-2BC5-4EE7-B9F3-322F69954255}" type="datetime1">
              <a:rPr lang="en-US" smtClean="0">
                <a:solidFill>
                  <a:prstClr val="black"/>
                </a:solidFill>
              </a:rPr>
              <a:pPr/>
              <a:t>7/25/2022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807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9488F12-AA44-45C9-A74F-7EABA3E501E7}" type="datetime1">
              <a:rPr lang="en-US" smtClean="0">
                <a:solidFill>
                  <a:prstClr val="black"/>
                </a:solidFill>
              </a:rPr>
              <a:pPr/>
              <a:t>7/25/2022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8345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88582F0-B801-47D6-A2C8-32139EFEE850}" type="datetime1">
              <a:rPr lang="en-US" smtClean="0">
                <a:solidFill>
                  <a:prstClr val="white"/>
                </a:solidFill>
              </a:rPr>
              <a:pPr/>
              <a:t>7/25/2022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1203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F18826-39AC-4515-B84B-B6904E71C265}" type="datetime1">
              <a:rPr lang="en-US" smtClean="0">
                <a:solidFill>
                  <a:prstClr val="black"/>
                </a:solidFill>
              </a:rPr>
              <a:pPr/>
              <a:t>7/25/2022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413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9F27380-DC4B-41DB-8DA9-5AA94E2F2FD8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461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09DDC80-8BD8-5DB2-5401-7AF4DBBE6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924425"/>
            <a:ext cx="64008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July 20, 2022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6AF666-85C4-FF9D-DDD3-BBB2F53F68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57491"/>
            <a:ext cx="8229600" cy="1369606"/>
          </a:xfrm>
          <a:noFill/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Lesson Nineteen: The Last Week of the Life of Jesus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00D981-AFBA-5E91-FDFD-C410A26D4709}"/>
              </a:ext>
            </a:extLst>
          </p:cNvPr>
          <p:cNvSpPr txBox="1"/>
          <p:nvPr/>
        </p:nvSpPr>
        <p:spPr>
          <a:xfrm>
            <a:off x="271592" y="3352800"/>
            <a:ext cx="865559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charset="0"/>
                <a:ea typeface="+mn-ea"/>
                <a:cs typeface="+mn-cs"/>
              </a:rPr>
              <a:t>(John 11:55 - 12:11; Matthew 26:6-13; Mark 14:3-9)</a:t>
            </a:r>
          </a:p>
        </p:txBody>
      </p:sp>
    </p:spTree>
    <p:extLst>
      <p:ext uri="{BB962C8B-B14F-4D97-AF65-F5344CB8AC3E}">
        <p14:creationId xmlns:p14="http://schemas.microsoft.com/office/powerpoint/2010/main" val="3008858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79C22-2C39-A171-5852-CCC603F34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53" y="294254"/>
            <a:ext cx="8634952" cy="1123384"/>
          </a:xfr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A Lawyer Asks About the Great Commandment (Matthew 22:34-40; Mark 12:28-34; Luke 20:40)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75FE3-CD41-5CC9-BE62-D432BD63F2E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953" y="1447800"/>
            <a:ext cx="8634952" cy="4780796"/>
          </a:xfrm>
        </p:spPr>
        <p:txBody>
          <a:bodyPr wrap="square">
            <a:spAutoFit/>
          </a:bodyPr>
          <a:lstStyle/>
          <a:p>
            <a:pPr marL="519113" indent="-519113">
              <a:buNone/>
            </a:pPr>
            <a:r>
              <a:rPr lang="en-US" sz="3200" dirty="0"/>
              <a:t>24. What question did a lawyer ask of Jesus seeing that He had silenced the Sadducees?</a:t>
            </a:r>
          </a:p>
          <a:p>
            <a:pPr marL="0" indent="0">
              <a:buNone/>
            </a:pPr>
            <a:r>
              <a:rPr lang="en-US" sz="3200" dirty="0"/>
              <a:t>25. What answer did Jesus give the lawyer? </a:t>
            </a:r>
          </a:p>
          <a:p>
            <a:pPr marL="914400" lvl="1" indent="-400050"/>
            <a:r>
              <a:rPr lang="en-US" sz="3200" dirty="0"/>
              <a:t>Why was His answer correct? (Cite evidence which shows the commandments Jesus cited are “greatest.”)</a:t>
            </a:r>
          </a:p>
          <a:p>
            <a:pPr marL="519113" indent="-519113">
              <a:buNone/>
            </a:pPr>
            <a:r>
              <a:rPr lang="en-US" sz="3200" dirty="0"/>
              <a:t>26. How did the questioner respond to the answer Jesus gave him? </a:t>
            </a:r>
          </a:p>
          <a:p>
            <a:pPr marL="914400" lvl="1" indent="-400050"/>
            <a:r>
              <a:rPr lang="en-US" sz="3200" dirty="0"/>
              <a:t>In turn, what did Jesus now say of him?</a:t>
            </a:r>
          </a:p>
        </p:txBody>
      </p:sp>
    </p:spTree>
    <p:extLst>
      <p:ext uri="{BB962C8B-B14F-4D97-AF65-F5344CB8AC3E}">
        <p14:creationId xmlns:p14="http://schemas.microsoft.com/office/powerpoint/2010/main" val="3038758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EC378-FD68-7B01-4D76-52F665967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829" y="75189"/>
            <a:ext cx="8851769" cy="1615827"/>
          </a:xfr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Jesus’ Question Which None Could Answer (Matthew 22:41-46; Mark 12:35-37;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Luke 20:41-44)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3D6E82-5200-8E03-3045-63CFF055704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9365" y="1691016"/>
            <a:ext cx="8455843" cy="2139047"/>
          </a:xfrm>
        </p:spPr>
        <p:txBody>
          <a:bodyPr wrap="square">
            <a:spAutoFit/>
          </a:bodyPr>
          <a:lstStyle/>
          <a:p>
            <a:pPr marL="519113" indent="-519113">
              <a:buNone/>
            </a:pPr>
            <a:r>
              <a:rPr lang="en-US" sz="3200" dirty="0"/>
              <a:t>27. What question did Jesus ask the Pharisees which silenced them?</a:t>
            </a:r>
          </a:p>
          <a:p>
            <a:pPr marL="519113" indent="-519113">
              <a:buNone/>
            </a:pPr>
            <a:r>
              <a:rPr lang="en-US" sz="3200" dirty="0"/>
              <a:t>28. What was the attitude of the “common people” toward Jesus?</a:t>
            </a:r>
          </a:p>
        </p:txBody>
      </p:sp>
    </p:spTree>
    <p:extLst>
      <p:ext uri="{BB962C8B-B14F-4D97-AF65-F5344CB8AC3E}">
        <p14:creationId xmlns:p14="http://schemas.microsoft.com/office/powerpoint/2010/main" val="2611815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9780" y="2012702"/>
            <a:ext cx="7772400" cy="156966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The Last Week </a:t>
            </a:r>
            <a:br>
              <a:rPr lang="en-US" dirty="0">
                <a:solidFill>
                  <a:schemeClr val="tx1"/>
                </a:solidFill>
                <a:effectLst/>
              </a:rPr>
            </a:br>
            <a:r>
              <a:rPr lang="en-US" dirty="0">
                <a:solidFill>
                  <a:schemeClr val="tx1"/>
                </a:solidFill>
                <a:effectLst/>
              </a:rPr>
              <a:t>Of Jesus’ Life (Tuesday)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280" y="3886200"/>
            <a:ext cx="8915400" cy="97462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Day Of Controversy</a:t>
            </a:r>
          </a:p>
          <a:p>
            <a:r>
              <a:rPr lang="en-US" dirty="0">
                <a:solidFill>
                  <a:schemeClr val="tx1"/>
                </a:solidFill>
              </a:rPr>
              <a:t>Matthew 22:15-33; Mark 12:13-27; Luke 20:19-40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985079-9AB1-BEF3-5EEF-66460FE3FA67}"/>
              </a:ext>
            </a:extLst>
          </p:cNvPr>
          <p:cNvSpPr txBox="1"/>
          <p:nvPr/>
        </p:nvSpPr>
        <p:spPr>
          <a:xfrm>
            <a:off x="3202073" y="5942638"/>
            <a:ext cx="28488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Sans Unicode"/>
                <a:ea typeface="+mn-ea"/>
                <a:cs typeface="+mn-cs"/>
              </a:rPr>
              <a:t>July 20, 2022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555832" cy="4329390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/>
              <a:t>Jesus pronounced 7 woes against the scribes and Pharisees.</a:t>
            </a:r>
          </a:p>
          <a:p>
            <a:pPr marL="624078" indent="-514350">
              <a:buNone/>
            </a:pPr>
            <a:r>
              <a:rPr lang="en-US" sz="2800" dirty="0"/>
              <a:t>1. The kingdom of heaven. Matthew 23:13-14</a:t>
            </a:r>
          </a:p>
          <a:p>
            <a:pPr marL="624078" indent="-514350">
              <a:buNone/>
            </a:pPr>
            <a:r>
              <a:rPr lang="en-US" sz="2800" dirty="0"/>
              <a:t>2. Proselytes. Matthew 23:15</a:t>
            </a:r>
          </a:p>
          <a:p>
            <a:pPr marL="624078" indent="-514350">
              <a:buNone/>
            </a:pPr>
            <a:r>
              <a:rPr lang="en-US" sz="2800" dirty="0"/>
              <a:t>3. Swearing. Matthew 23:16-22</a:t>
            </a:r>
          </a:p>
          <a:p>
            <a:pPr marL="624078" indent="-514350">
              <a:buNone/>
            </a:pPr>
            <a:r>
              <a:rPr lang="en-US" sz="2800" dirty="0"/>
              <a:t>4. Tithing. Matthew 23:23-24</a:t>
            </a:r>
          </a:p>
          <a:p>
            <a:pPr marL="624078" indent="-514350">
              <a:buNone/>
            </a:pPr>
            <a:r>
              <a:rPr lang="en-US" sz="2800" dirty="0"/>
              <a:t>5. Washing. Matthew 23:25-26</a:t>
            </a:r>
          </a:p>
          <a:p>
            <a:pPr marL="624078" indent="-514350">
              <a:buNone/>
            </a:pPr>
            <a:r>
              <a:rPr lang="en-US" sz="2800" dirty="0"/>
              <a:t>6. Sepulchers. Matthew 23:27-28</a:t>
            </a:r>
          </a:p>
          <a:p>
            <a:pPr marL="624078" indent="-514350">
              <a:buNone/>
            </a:pPr>
            <a:r>
              <a:rPr lang="en-US" sz="2800" dirty="0"/>
              <a:t>7. The Prophets. Matthew 23:29-36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19492" y="484501"/>
            <a:ext cx="8338008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968" y="1131491"/>
            <a:ext cx="8882064" cy="5701561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/>
              <a:t>Jesus pronounced 7 woes against the scribes and Pharisees.</a:t>
            </a:r>
          </a:p>
          <a:p>
            <a:pPr marL="624078" indent="-514350">
              <a:buNone/>
            </a:pPr>
            <a:r>
              <a:rPr lang="en-US" sz="2800" dirty="0"/>
              <a:t>When would all these things happen?</a:t>
            </a:r>
            <a:br>
              <a:rPr lang="en-US" sz="2800" dirty="0"/>
            </a:br>
            <a:r>
              <a:rPr lang="en-US" sz="2800" dirty="0"/>
              <a:t>Matthew 23:36, </a:t>
            </a:r>
            <a:r>
              <a:rPr lang="en-US" sz="2800" i="1" dirty="0"/>
              <a:t>“Verily I say unto you, All these things shall come upon </a:t>
            </a:r>
            <a:r>
              <a:rPr lang="en-US" sz="2800" i="1" u="sng" dirty="0"/>
              <a:t>this generation</a:t>
            </a:r>
            <a:r>
              <a:rPr lang="en-US" sz="2800" i="1" dirty="0"/>
              <a:t>.”</a:t>
            </a:r>
          </a:p>
          <a:p>
            <a:pPr marL="624078" indent="-514350">
              <a:buNone/>
            </a:pPr>
            <a:endParaRPr lang="en-US" sz="2800" i="1" dirty="0"/>
          </a:p>
          <a:p>
            <a:r>
              <a:rPr lang="en-US" sz="2800" dirty="0"/>
              <a:t>Wherever the word </a:t>
            </a:r>
            <a:r>
              <a:rPr lang="en-US" sz="2800" i="1" dirty="0"/>
              <a:t>“generation” </a:t>
            </a:r>
            <a:r>
              <a:rPr lang="en-US" sz="2800" dirty="0"/>
              <a:t>is used in Matthew, it means a contemporary race, people living at the same time, the generation then living.</a:t>
            </a:r>
          </a:p>
          <a:p>
            <a:pPr lvl="1"/>
            <a:r>
              <a:rPr lang="en-US" sz="2400" dirty="0"/>
              <a:t>It is from the Greek, </a:t>
            </a:r>
            <a:r>
              <a:rPr lang="en-US" sz="2400" i="1" dirty="0" err="1"/>
              <a:t>genea</a:t>
            </a:r>
            <a:r>
              <a:rPr lang="en-US" sz="2400" i="1" dirty="0"/>
              <a:t>, </a:t>
            </a:r>
            <a:r>
              <a:rPr lang="en-US" sz="2400" dirty="0"/>
              <a:t>and “refers to specific time periods or ages (i.e. the time ordinarily occupied by each successive generation.” (Thayer)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4207" y="484501"/>
            <a:ext cx="8319155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968" y="1427378"/>
            <a:ext cx="8882064" cy="5386090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200" i="1" dirty="0"/>
              <a:t>“</a:t>
            </a:r>
            <a:r>
              <a:rPr lang="en-US" sz="3200" b="1" i="1" dirty="0"/>
              <a:t>This Generation</a:t>
            </a:r>
            <a:r>
              <a:rPr lang="en-US" sz="3200" i="1" dirty="0"/>
              <a:t>”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Matthew 1:17 – Here the sense of the word is that of the average life-time of man. 30-100 years.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Matthew 11:16-19 – Jesus speaking of those living in his day who criticized John for his fasting and Jesus for his eating and drinking.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Matthew 12:38-45 – </a:t>
            </a:r>
            <a:r>
              <a:rPr lang="en-US" sz="2400" i="1" dirty="0"/>
              <a:t>“Generation” </a:t>
            </a:r>
            <a:r>
              <a:rPr lang="en-US" sz="2400" dirty="0"/>
              <a:t>used four times. Jesus spoke of that present generation.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Matthew 16:4 – Similar to earlier verses of Matthew 12. See also Matthew 17:14-18, especially verse 17.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Matthew 23:36 – is practically identical to</a:t>
            </a:r>
            <a:br>
              <a:rPr lang="en-US" sz="2400" dirty="0"/>
            </a:br>
            <a:r>
              <a:rPr lang="en-US" sz="2400" dirty="0"/>
              <a:t>Matthew 24:34, and as it stands in its context, no other generation could be meant, but the one living at the time of Christ.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918" y="484501"/>
            <a:ext cx="8319155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  <p:extLst>
      <p:ext uri="{BB962C8B-B14F-4D97-AF65-F5344CB8AC3E}">
        <p14:creationId xmlns:p14="http://schemas.microsoft.com/office/powerpoint/2010/main" val="2949779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2822" y="1738460"/>
            <a:ext cx="8839200" cy="4832092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>
            <a:spAutoFit/>
          </a:bodyPr>
          <a:lstStyle/>
          <a:p>
            <a:pPr marL="624078" indent="-514350">
              <a:spcBef>
                <a:spcPts val="0"/>
              </a:spcBef>
              <a:buNone/>
            </a:pPr>
            <a:r>
              <a:rPr lang="en-US" sz="2800" b="1" dirty="0"/>
              <a:t>Jesus Left The Temple, Never To Return.</a:t>
            </a:r>
            <a:br>
              <a:rPr lang="en-US" sz="2800" b="1" dirty="0"/>
            </a:br>
            <a:r>
              <a:rPr lang="en-US" sz="2800" b="1" dirty="0"/>
              <a:t>Matthew 24:1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Prophesied destruction upon the city, the temple, and the nation of Israel. </a:t>
            </a:r>
            <a:br>
              <a:rPr lang="en-US" sz="2800" dirty="0"/>
            </a:br>
            <a:r>
              <a:rPr lang="en-US" sz="2800" dirty="0"/>
              <a:t>Matthew 24:1-35</a:t>
            </a:r>
          </a:p>
          <a:p>
            <a:pPr>
              <a:spcBef>
                <a:spcPts val="0"/>
              </a:spcBef>
              <a:buNone/>
            </a:pPr>
            <a:endParaRPr lang="en-US" sz="2800" dirty="0"/>
          </a:p>
          <a:p>
            <a:pPr>
              <a:spcBef>
                <a:spcPts val="0"/>
              </a:spcBef>
            </a:pPr>
            <a:r>
              <a:rPr lang="en-US" sz="2800" dirty="0"/>
              <a:t>Prophesied His coming and the final judgment. Matthew 24:36-51; 25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Only the Father knows. Matthew 24:36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Suddenly, need for preparedness.</a:t>
            </a:r>
            <a:br>
              <a:rPr lang="en-US" sz="2800" dirty="0"/>
            </a:br>
            <a:r>
              <a:rPr lang="en-US" sz="2800" dirty="0"/>
              <a:t>Matthew 24:37-44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199" y="484501"/>
            <a:ext cx="8328581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178B8C-6B61-F688-9E03-06BDB5A62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06389"/>
          </a:xfrm>
        </p:spPr>
        <p:txBody>
          <a:bodyPr>
            <a:spAutoFit/>
          </a:bodyPr>
          <a:lstStyle/>
          <a:p>
            <a:pPr marL="109728" indent="0">
              <a:buNone/>
            </a:pPr>
            <a:r>
              <a:rPr lang="en-US" dirty="0"/>
              <a:t>Section one … Matthew 23:36 - 24:4-35 …</a:t>
            </a:r>
          </a:p>
          <a:p>
            <a:pPr marL="109728" indent="0">
              <a:buNone/>
            </a:pPr>
            <a:r>
              <a:rPr lang="en-US" dirty="0"/>
              <a:t>a.	Definite - Signs to precede it.</a:t>
            </a:r>
          </a:p>
          <a:p>
            <a:pPr marL="109728" indent="0">
              <a:buNone/>
            </a:pPr>
            <a:r>
              <a:rPr lang="en-US" dirty="0"/>
              <a:t>b.	Times unusual - wars, pestilence, famines.</a:t>
            </a:r>
          </a:p>
          <a:p>
            <a:pPr marL="109728" indent="0">
              <a:buNone/>
            </a:pPr>
            <a:r>
              <a:rPr lang="en-US" dirty="0"/>
              <a:t>c.	Parable of Fig Tree - gives a warning.</a:t>
            </a:r>
          </a:p>
          <a:p>
            <a:pPr marL="914400" indent="-804863">
              <a:buNone/>
            </a:pPr>
            <a:r>
              <a:rPr lang="en-US" dirty="0"/>
              <a:t>d.	Local Judgment - Jerusalem, Judea.</a:t>
            </a:r>
            <a:br>
              <a:rPr lang="en-US" dirty="0"/>
            </a:br>
            <a:r>
              <a:rPr lang="en-US" dirty="0"/>
              <a:t>verse 16</a:t>
            </a:r>
          </a:p>
          <a:p>
            <a:pPr marL="109728" indent="0">
              <a:buNone/>
            </a:pPr>
            <a:r>
              <a:rPr lang="en-US" dirty="0"/>
              <a:t>e.	Judgment - on earth.</a:t>
            </a:r>
          </a:p>
          <a:p>
            <a:pPr marL="109728" indent="0">
              <a:buNone/>
            </a:pPr>
            <a:r>
              <a:rPr lang="en-US" dirty="0"/>
              <a:t>f.	The word “days” - plural is used.</a:t>
            </a:r>
          </a:p>
          <a:p>
            <a:pPr marL="914400" indent="-804863">
              <a:buNone/>
            </a:pPr>
            <a:r>
              <a:rPr lang="en-US" dirty="0"/>
              <a:t>g.	There would be time for flight - place to flee to.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CAEF08B-B576-D193-61A4-170E56A16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AC3A543-70AA-6BB6-4D08-76CD3C369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A contrast.</a:t>
            </a:r>
          </a:p>
        </p:txBody>
      </p:sp>
    </p:spTree>
    <p:extLst>
      <p:ext uri="{BB962C8B-B14F-4D97-AF65-F5344CB8AC3E}">
        <p14:creationId xmlns:p14="http://schemas.microsoft.com/office/powerpoint/2010/main" val="670876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heme16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649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Calibri</vt:lpstr>
      <vt:lpstr>Franklin Gothic Book</vt:lpstr>
      <vt:lpstr>Lucida Sans Unicode</vt:lpstr>
      <vt:lpstr>Perpetua</vt:lpstr>
      <vt:lpstr>Tahoma</vt:lpstr>
      <vt:lpstr>Verdana</vt:lpstr>
      <vt:lpstr>Wingdings 2</vt:lpstr>
      <vt:lpstr>Wingdings 3</vt:lpstr>
      <vt:lpstr>Theme16</vt:lpstr>
      <vt:lpstr>Theme10</vt:lpstr>
      <vt:lpstr>Lesson Nineteen: The Last Week of the Life of Jesus</vt:lpstr>
      <vt:lpstr>A Lawyer Asks About the Great Commandment (Matthew 22:34-40; Mark 12:28-34; Luke 20:40)</vt:lpstr>
      <vt:lpstr>Jesus’ Question Which None Could Answer (Matthew 22:41-46; Mark 12:35-37; Luke 20:41-44)</vt:lpstr>
      <vt:lpstr>The Last Week  Of Jesus’ Life (Tuesday)</vt:lpstr>
      <vt:lpstr>Tuesday – A Day Of Controversy</vt:lpstr>
      <vt:lpstr>Tuesday – A Day Of Controversy</vt:lpstr>
      <vt:lpstr>Tuesday – A Day Of Controversy</vt:lpstr>
      <vt:lpstr>Tuesday – A Day Of Controversy</vt:lpstr>
      <vt:lpstr>A contrast.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(7-20-22)</dc:title>
  <dc:creator>Micky Galloway</dc:creator>
  <cp:lastModifiedBy>Richard Lidh</cp:lastModifiedBy>
  <cp:revision>13</cp:revision>
  <cp:lastPrinted>2022-07-26T03:51:45Z</cp:lastPrinted>
  <dcterms:created xsi:type="dcterms:W3CDTF">2022-07-20T22:51:22Z</dcterms:created>
  <dcterms:modified xsi:type="dcterms:W3CDTF">2022-07-26T03:52:10Z</dcterms:modified>
</cp:coreProperties>
</file>